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8" r:id="rId2"/>
    <p:sldId id="1206" r:id="rId3"/>
    <p:sldId id="1207" r:id="rId4"/>
    <p:sldId id="1208" r:id="rId5"/>
    <p:sldId id="1209" r:id="rId6"/>
    <p:sldId id="1210" r:id="rId7"/>
    <p:sldId id="1212" r:id="rId8"/>
    <p:sldId id="1227" r:id="rId9"/>
    <p:sldId id="266" r:id="rId10"/>
    <p:sldId id="1226" r:id="rId11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EA747BE-E71A-E446-B1BB-830B9D59A6DF}">
          <p14:sldIdLst>
            <p14:sldId id="258"/>
            <p14:sldId id="1206"/>
            <p14:sldId id="1207"/>
            <p14:sldId id="1208"/>
            <p14:sldId id="1209"/>
            <p14:sldId id="1210"/>
            <p14:sldId id="1212"/>
            <p14:sldId id="1227"/>
            <p14:sldId id="266"/>
          </p14:sldIdLst>
        </p14:section>
        <p14:section name="Logos" id="{09951A08-C49E-204D-9859-66F17E3003EA}">
          <p14:sldIdLst>
            <p14:sldId id="12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F"/>
    <a:srgbClr val="FCFFEA"/>
    <a:srgbClr val="FFF9E4"/>
    <a:srgbClr val="FFF8E4"/>
    <a:srgbClr val="FFFADC"/>
    <a:srgbClr val="FFE8BC"/>
    <a:srgbClr val="F6F2CC"/>
    <a:srgbClr val="E7632F"/>
    <a:srgbClr val="FF2700"/>
    <a:srgbClr val="FF5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6" autoAdjust="0"/>
    <p:restoredTop sz="84756" autoAdjust="0"/>
  </p:normalViewPr>
  <p:slideViewPr>
    <p:cSldViewPr snapToGrid="0">
      <p:cViewPr varScale="1">
        <p:scale>
          <a:sx n="31" d="100"/>
          <a:sy n="31" d="100"/>
        </p:scale>
        <p:origin x="1542" y="78"/>
      </p:cViewPr>
      <p:guideLst/>
    </p:cSldViewPr>
  </p:slideViewPr>
  <p:outlineViewPr>
    <p:cViewPr>
      <p:scale>
        <a:sx n="33" d="100"/>
        <a:sy n="33" d="100"/>
      </p:scale>
      <p:origin x="0" y="-5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-852"/>
    </p:cViewPr>
  </p:sorterViewPr>
  <p:notesViewPr>
    <p:cSldViewPr snapToGrid="0">
      <p:cViewPr varScale="1">
        <p:scale>
          <a:sx n="58" d="100"/>
          <a:sy n="5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C9CC8-8346-44BF-9409-0ED63AFA1648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28A6-6224-4695-991B-762EDB38D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802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90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 b="15761"/>
          <a:stretch/>
        </p:blipFill>
        <p:spPr>
          <a:xfrm>
            <a:off x="0" y="-38100"/>
            <a:ext cx="24384000" cy="13754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39F36925-9BF9-E34B-81FA-D4413F8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6200000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3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3" r:id="rId2"/>
    <p:sldLayoutId id="2147483702" r:id="rId3"/>
    <p:sldLayoutId id="2147483686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cloud-howto/database#reference-alibaba-cloud-database-apsaradb-logo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Shape 128">
            <a:extLst>
              <a:ext uri="{FF2B5EF4-FFF2-40B4-BE49-F238E27FC236}">
                <a16:creationId xmlns:a16="http://schemas.microsoft.com/office/drawing/2014/main" id="{97D4DFBF-7E53-49D1-AEA3-25FE2C479439}"/>
              </a:ext>
            </a:extLst>
          </p:cNvPr>
          <p:cNvSpPr/>
          <p:nvPr/>
        </p:nvSpPr>
        <p:spPr>
          <a:xfrm>
            <a:off x="1013898" y="5688726"/>
            <a:ext cx="23370102" cy="158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Empowering Education with Conversational Intelligence : The Educational Chatbot for Learning Assistance</a:t>
            </a:r>
            <a:endParaRPr lang="zh-CN" altLang="en-US" sz="4200" dirty="0">
              <a:solidFill>
                <a:schemeClr val="bg1"/>
              </a:solidFill>
              <a:latin typeface="+mj-ea"/>
              <a:cs typeface="FZLanTingHei-M-GBK"/>
              <a:sym typeface="FZLanTingHei-M-GBK"/>
            </a:endParaRPr>
          </a:p>
        </p:txBody>
      </p:sp>
      <p:sp>
        <p:nvSpPr>
          <p:cNvPr id="5" name="Shape 126">
            <a:extLst>
              <a:ext uri="{FF2B5EF4-FFF2-40B4-BE49-F238E27FC236}">
                <a16:creationId xmlns:a16="http://schemas.microsoft.com/office/drawing/2014/main" id="{3E9F9831-56EF-4E4C-9781-C34526DB8E94}"/>
              </a:ext>
            </a:extLst>
          </p:cNvPr>
          <p:cNvSpPr/>
          <p:nvPr/>
        </p:nvSpPr>
        <p:spPr>
          <a:xfrm>
            <a:off x="1013898" y="4494298"/>
            <a:ext cx="24384000" cy="153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sz="85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EduBot</a:t>
            </a:r>
            <a:endParaRPr sz="8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766F13EF-B0F3-4C57-AA35-EA333BAAA016}"/>
              </a:ext>
            </a:extLst>
          </p:cNvPr>
          <p:cNvSpPr/>
          <p:nvPr/>
        </p:nvSpPr>
        <p:spPr>
          <a:xfrm>
            <a:off x="1013898" y="8224580"/>
            <a:ext cx="24384000" cy="88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sz="4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gumelar</a:t>
            </a:r>
            <a:endParaRPr sz="4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8" name="Shape 126">
            <a:extLst>
              <a:ext uri="{FF2B5EF4-FFF2-40B4-BE49-F238E27FC236}">
                <a16:creationId xmlns:a16="http://schemas.microsoft.com/office/drawing/2014/main" id="{8D2C67DC-B6F3-428F-98D1-FDBC9EE38B00}"/>
              </a:ext>
            </a:extLst>
          </p:cNvPr>
          <p:cNvSpPr/>
          <p:nvPr/>
        </p:nvSpPr>
        <p:spPr>
          <a:xfrm>
            <a:off x="1013898" y="9425869"/>
            <a:ext cx="24384000" cy="137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3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Gumelar</a:t>
            </a: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 </a:t>
            </a:r>
            <a:r>
              <a:rPr lang="en-US" altLang="zh-CN" sz="3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wicaksono</a:t>
            </a:r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21/02/2023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17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9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20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21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22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9" y="780158"/>
            <a:ext cx="6097844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5D4E3F-9F94-7928-139F-2BF0D24A072F}"/>
              </a:ext>
            </a:extLst>
          </p:cNvPr>
          <p:cNvSpPr/>
          <p:nvPr/>
        </p:nvSpPr>
        <p:spPr>
          <a:xfrm>
            <a:off x="-7717537" y="0"/>
            <a:ext cx="7210587" cy="13716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N" sz="4000" dirty="0">
                <a:solidFill>
                  <a:schemeClr val="tx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Note</a:t>
            </a:r>
            <a:r>
              <a:rPr lang="zh-CN" altLang="en-US" sz="4000" dirty="0">
                <a:solidFill>
                  <a:schemeClr val="tx1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：</a:t>
            </a:r>
            <a:endParaRPr lang="en-US" altLang="zh-CN" sz="4000" dirty="0">
              <a:solidFill>
                <a:schemeClr val="tx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  <a:p>
            <a:pPr marL="514350" indent="-514350">
              <a:buAutoNum type="arabicPeriod"/>
            </a:pP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No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more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than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15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pages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of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main</a:t>
            </a:r>
            <a:r>
              <a:rPr lang="zh-CN" altLang="en-US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slides </a:t>
            </a:r>
            <a:r>
              <a:rPr lang="en-US" altLang="zh-CN" sz="40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(except first &amp; last page and attachment page)</a:t>
            </a:r>
          </a:p>
          <a:p>
            <a:pPr marL="514350" indent="-514350">
              <a:buAutoNum type="arabicPeriod"/>
            </a:pPr>
            <a:r>
              <a:rPr lang="en-US" altLang="zh-CN" sz="40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Presentation video should be in </a:t>
            </a:r>
            <a:r>
              <a:rPr lang="en-US" altLang="zh-CN" sz="4000" b="1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15 mins</a:t>
            </a:r>
            <a:r>
              <a:rPr lang="en-US" altLang="zh-CN" sz="4000" dirty="0">
                <a:solidFill>
                  <a:schemeClr val="tx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.</a:t>
            </a:r>
          </a:p>
          <a:p>
            <a:pPr marL="514350" indent="-514350">
              <a:buAutoNum type="arabicPeriod"/>
            </a:pPr>
            <a:endParaRPr lang="en-US" altLang="zh-CN" sz="4000" dirty="0">
              <a:solidFill>
                <a:schemeClr val="tx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14350" indent="-514350">
              <a:buAutoNum type="arabicPeriod"/>
            </a:pPr>
            <a:endParaRPr lang="en-US" altLang="zh-CN" sz="4000" dirty="0">
              <a:solidFill>
                <a:schemeClr val="tx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514350" indent="-514350">
              <a:buAutoNum type="arabicPeriod"/>
            </a:pPr>
            <a:endParaRPr lang="en-CN" sz="4000" dirty="0">
              <a:solidFill>
                <a:schemeClr val="tx1"/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727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3" descr="图片 13">
            <a:extLst>
              <a:ext uri="{FF2B5EF4-FFF2-40B4-BE49-F238E27FC236}">
                <a16:creationId xmlns:a16="http://schemas.microsoft.com/office/drawing/2014/main" id="{F97F0C73-8503-6C1D-B7A1-0D39BAEB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64" y="4380291"/>
            <a:ext cx="1020949" cy="10595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文本框 182">
            <a:extLst>
              <a:ext uri="{FF2B5EF4-FFF2-40B4-BE49-F238E27FC236}">
                <a16:creationId xmlns:a16="http://schemas.microsoft.com/office/drawing/2014/main" id="{1D84F493-8DCA-2BE9-8D5E-A5F3F392C411}"/>
              </a:ext>
            </a:extLst>
          </p:cNvPr>
          <p:cNvSpPr txBox="1"/>
          <p:nvPr/>
        </p:nvSpPr>
        <p:spPr>
          <a:xfrm>
            <a:off x="3241313" y="4424207"/>
            <a:ext cx="3789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Helvetica"/>
              </a:rPr>
              <a:t>PolarDB</a:t>
            </a:r>
            <a:endParaRPr kumimoji="1" lang="zh-CN" altLang="en-US" sz="60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Helvetic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F4818-B89E-F36E-5110-76FAF8EE9F22}"/>
              </a:ext>
            </a:extLst>
          </p:cNvPr>
          <p:cNvSpPr txBox="1"/>
          <p:nvPr/>
        </p:nvSpPr>
        <p:spPr>
          <a:xfrm>
            <a:off x="2220364" y="7013954"/>
            <a:ext cx="197618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4000" dirty="0"/>
              <a:t>Other</a:t>
            </a:r>
            <a:r>
              <a:rPr lang="zh-CN" altLang="en-US" sz="4000" dirty="0"/>
              <a:t> </a:t>
            </a:r>
            <a:r>
              <a:rPr lang="en-US" altLang="zh-CN" sz="4000" dirty="0"/>
              <a:t>Alibaba</a:t>
            </a:r>
            <a:r>
              <a:rPr lang="zh-CN" altLang="en-US" sz="4000" dirty="0"/>
              <a:t> </a:t>
            </a:r>
            <a:r>
              <a:rPr lang="en-US" altLang="zh-CN" sz="4000" dirty="0"/>
              <a:t>Cloud</a:t>
            </a:r>
            <a:r>
              <a:rPr lang="zh-CN" altLang="en-US" sz="4000" dirty="0"/>
              <a:t> </a:t>
            </a:r>
            <a:r>
              <a:rPr lang="en-US" altLang="zh-CN" sz="4000" dirty="0"/>
              <a:t>Database</a:t>
            </a:r>
            <a:r>
              <a:rPr lang="zh-CN" altLang="en-US" sz="4000" dirty="0"/>
              <a:t> </a:t>
            </a:r>
            <a:r>
              <a:rPr lang="en-US" altLang="zh-CN" sz="4000" dirty="0"/>
              <a:t>ApsaraDB</a:t>
            </a:r>
            <a:r>
              <a:rPr lang="zh-CN" altLang="en-US" sz="4000" dirty="0"/>
              <a:t> </a:t>
            </a:r>
            <a:r>
              <a:rPr lang="en-US" altLang="zh-CN" sz="4000" dirty="0"/>
              <a:t>logo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be</a:t>
            </a:r>
            <a:r>
              <a:rPr lang="zh-CN" altLang="en-US" sz="4000" dirty="0"/>
              <a:t> </a:t>
            </a:r>
            <a:r>
              <a:rPr lang="en-US" altLang="zh-CN" sz="4000" dirty="0"/>
              <a:t>found</a:t>
            </a:r>
            <a:r>
              <a:rPr lang="zh-CN" altLang="en-US" sz="4000" dirty="0"/>
              <a:t> </a:t>
            </a:r>
            <a:r>
              <a:rPr lang="en-US" altLang="zh-CN" sz="4000" dirty="0"/>
              <a:t>in:</a:t>
            </a:r>
            <a:endParaRPr lang="en-CN" sz="4000" dirty="0"/>
          </a:p>
          <a:p>
            <a:r>
              <a:rPr lang="en-CN" sz="4000" dirty="0">
                <a:hlinkClick r:id="rId3"/>
              </a:rPr>
              <a:t>https://github.com/alibabacloud-howto/database#reference-alibaba-cloud-database-apsaradb-logos</a:t>
            </a:r>
            <a:endParaRPr lang="en-CN" sz="4000" dirty="0"/>
          </a:p>
          <a:p>
            <a:endParaRPr lang="en-CN" sz="40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C8CB47B-19A8-067D-41D3-E21BF3385AC3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274744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D3A0-DA5E-99C7-651F-FB2D0C09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Problem Statement </a:t>
            </a:r>
            <a:r>
              <a:rPr lang="en-US" sz="6000" b="0" dirty="0">
                <a:solidFill>
                  <a:schemeClr val="bg2">
                    <a:lumMod val="75000"/>
                  </a:schemeClr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- (Optional)</a:t>
            </a:r>
            <a:endParaRPr lang="en-CN" sz="6000" b="0" dirty="0">
              <a:solidFill>
                <a:schemeClr val="bg2">
                  <a:lumMod val="75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EECB9-3AEA-36F1-29A8-329D888E18EA}"/>
              </a:ext>
            </a:extLst>
          </p:cNvPr>
          <p:cNvSpPr txBox="1"/>
          <p:nvPr/>
        </p:nvSpPr>
        <p:spPr>
          <a:xfrm>
            <a:off x="856594" y="5705856"/>
            <a:ext cx="226251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Problem : Students often struggle to complete assignments and seek help from teachers. However ,teachers are not always available to provide assistance in real-time.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Solution : Build  a Chatbot that is programmed to assist students in completing assignments and provide relevant learning recommendation.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61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EFF6-D21C-6AD9-7BEC-E49EA476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Project Description &amp;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CB855-21CE-4259-4EC6-F1858F53031B}"/>
              </a:ext>
            </a:extLst>
          </p:cNvPr>
          <p:cNvSpPr txBox="1"/>
          <p:nvPr/>
        </p:nvSpPr>
        <p:spPr>
          <a:xfrm>
            <a:off x="856594" y="3426291"/>
            <a:ext cx="21930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Demo : Show how the chatbot can be  used by students to complete assignments and seek learning assistance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10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BDA755-44D7-E24D-4ECA-1F2CD3FDABBC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Business Value or Social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C0FAE-94D3-11D3-4DE2-9FFBA51FC760}"/>
              </a:ext>
            </a:extLst>
          </p:cNvPr>
          <p:cNvSpPr txBox="1"/>
          <p:nvPr/>
        </p:nvSpPr>
        <p:spPr>
          <a:xfrm>
            <a:off x="856594" y="3426291"/>
            <a:ext cx="219302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Business Value : Enables educational companies to increase learning efficiency and enhance student experience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Social Value : Improves accessibility to education by providing learning assistance to students who need it.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541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Cloud-based System Architecture &amp; </a:t>
            </a:r>
          </a:p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Data Architecture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C1575-8FFF-F320-0BC7-559A98129E49}"/>
              </a:ext>
            </a:extLst>
          </p:cNvPr>
          <p:cNvSpPr txBox="1"/>
          <p:nvPr/>
        </p:nvSpPr>
        <p:spPr>
          <a:xfrm>
            <a:off x="856594" y="3426291"/>
            <a:ext cx="21930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Cold-Based System and Architecture : Build the chatbot using the Python programing language and Flask framework to build RESTful API endpoints.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Data Architecture : Use MySQL database to store user data and chat history.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48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PolarDB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Features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in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Use</a:t>
            </a:r>
            <a:endParaRPr lang="en-CN" sz="6000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541B4-1E10-B2DB-D278-7B63907F70F7}"/>
              </a:ext>
            </a:extLst>
          </p:cNvPr>
          <p:cNvSpPr txBox="1"/>
          <p:nvPr/>
        </p:nvSpPr>
        <p:spPr>
          <a:xfrm>
            <a:off x="917554" y="3426291"/>
            <a:ext cx="21930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Use </a:t>
            </a:r>
            <a:r>
              <a:rPr lang="en-US" sz="4400" dirty="0" err="1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PolarDB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Hight Availability and Scaling Features to ensure availability and scalability of the  MySQL database.</a:t>
            </a:r>
          </a:p>
        </p:txBody>
      </p:sp>
    </p:spTree>
    <p:extLst>
      <p:ext uri="{BB962C8B-B14F-4D97-AF65-F5344CB8AC3E}">
        <p14:creationId xmlns:p14="http://schemas.microsoft.com/office/powerpoint/2010/main" val="273655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Attachment </a:t>
            </a:r>
            <a:r>
              <a:rPr lang="en-CN" sz="6000" b="0" dirty="0">
                <a:solidFill>
                  <a:schemeClr val="bg2">
                    <a:lumMod val="90000"/>
                  </a:schemeClr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– (Optional)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01E3EA-A004-FF24-2D33-67417843A9FD}"/>
              </a:ext>
            </a:extLst>
          </p:cNvPr>
          <p:cNvSpPr txBox="1"/>
          <p:nvPr/>
        </p:nvSpPr>
        <p:spPr>
          <a:xfrm>
            <a:off x="917554" y="4780508"/>
            <a:ext cx="219302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Python (programing language)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Flask(framework)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 (database)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92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Declaration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of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Originality</a:t>
            </a:r>
            <a:endParaRPr lang="en-CN" sz="6000" b="0" dirty="0">
              <a:solidFill>
                <a:schemeClr val="bg2">
                  <a:lumMod val="90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5DAB6-FF6C-F519-9E72-1B264BC019A9}"/>
              </a:ext>
            </a:extLst>
          </p:cNvPr>
          <p:cNvSpPr txBox="1"/>
          <p:nvPr/>
        </p:nvSpPr>
        <p:spPr>
          <a:xfrm>
            <a:off x="856594" y="3426291"/>
            <a:ext cx="21930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State that this presentation is an original work and that all resources used have been fully and clearly cited.</a:t>
            </a:r>
            <a:endParaRPr lang="en-CN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9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91004-4A3F-4CF7-A21B-818AAE90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6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7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9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0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12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3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4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46" y="5642216"/>
            <a:ext cx="1422830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8825</TotalTime>
  <Words>303</Words>
  <Application>Microsoft Office PowerPoint</Application>
  <PresentationFormat>Custom</PresentationFormat>
  <Paragraphs>70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等线</vt:lpstr>
      <vt:lpstr>Microsoft YaHei</vt:lpstr>
      <vt:lpstr>Microsoft YaHei</vt:lpstr>
      <vt:lpstr>Alibaba PuHuiTi H</vt:lpstr>
      <vt:lpstr>Alibaba PuHuiTi M</vt:lpstr>
      <vt:lpstr>Alibaba PuHuiTi R</vt:lpstr>
      <vt:lpstr>Arial</vt:lpstr>
      <vt:lpstr>Calibri</vt:lpstr>
      <vt:lpstr>Office 主题​​</vt:lpstr>
      <vt:lpstr>PowerPoint Presentation</vt:lpstr>
      <vt:lpstr>Problem Statement - (Optional)</vt:lpstr>
      <vt:lpstr>Project Description &amp;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user</cp:lastModifiedBy>
  <cp:revision>441</cp:revision>
  <dcterms:created xsi:type="dcterms:W3CDTF">2019-10-01T12:03:42Z</dcterms:created>
  <dcterms:modified xsi:type="dcterms:W3CDTF">2023-02-21T06:58:33Z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E6636BC20180234D78A0072836F0B1F0B2B9B20C194F3BB0ADD98331B1C62B51CB43B838C16E8B0E22C92408C8468EEBE509210AC1D04BD11BBFC228762E2FD824FCBAAD1124B6E784AF2DE761024E5537DCE27771BF55E7D8EF319F2F7D5C28DEE626942E3</vt:lpwstr>
  </property>
  <property fmtid="{D5CDD505-2E9C-101B-9397-08002B2CF9AE}" pid="8" name="property7">
    <vt:lpwstr>E6636BC20180234D78A0072836F0BEC032B9B20719E7ABD0A4D98930B1B12B712B41B8383169AB0722192908C8467AEB500921AA91D06BC11BBFC236721E20D524FF49AD4320F65744DB2EA767924C574BB3E271732605D208AA119547C05C28DCF62D9E0E3</vt:lpwstr>
  </property>
  <property fmtid="{D5CDD505-2E9C-101B-9397-08002B2CF9AE}" pid="9" name="property8">
    <vt:lpwstr>BBAAD9C20180234D78A0072836F0B3D0F2B9B20F17062BA0AED98A36B1592BA12B4DB63861636B0F22592308C84635EBDA09217A31D0EBC11BBFC2117CBE2DD124FE92AD4F2776A7040728C7604243DF3CC7E0757D97657F5887C19CEC514C28DAD62A9F4E3</vt:lpwstr>
  </property>
  <property fmtid="{D5CDD505-2E9C-101B-9397-08002B2CF9AE}" pid="10" name="property9">
    <vt:lpwstr>BBAAD9C20180234D78A0072836F0BA1012B9B20A1CB46BD0A7D98635B19D2BBC6B43BA384161FB0F22C92C08C846A0EB0509215AB1D08BB11BBFC2217C7E26D724FBB3AD372DA647A48F24176822454646D3E3367050D32728DB5195200FACA8DFA62B98CE3</vt:lpwstr>
  </property>
</Properties>
</file>